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67" r:id="rId7"/>
    <p:sldId id="268" r:id="rId8"/>
    <p:sldId id="269" r:id="rId9"/>
    <p:sldId id="259" r:id="rId10"/>
    <p:sldId id="260" r:id="rId11"/>
    <p:sldId id="261" r:id="rId12"/>
    <p:sldId id="258" r:id="rId13"/>
    <p:sldId id="271" r:id="rId14"/>
    <p:sldId id="280" r:id="rId15"/>
    <p:sldId id="279" r:id="rId16"/>
  </p:sldIdLst>
  <p:sldSz cx="12192000" cy="6858000"/>
  <p:notesSz cx="6858000" cy="9144000"/>
  <p:embeddedFontLst>
    <p:embeddedFont>
      <p:font typeface="Aharoni" panose="02010803020104030203" pitchFamily="2" charset="-79"/>
      <p:bold r:id="rId18"/>
    </p:embeddedFont>
    <p:embeddedFont>
      <p:font typeface="Amasis MT Pro Medium" panose="02040604050005020304" pitchFamily="18" charset="0"/>
      <p:regular r:id="rId19"/>
      <p:italic r:id="rId20"/>
    </p:embeddedFont>
    <p:embeddedFont>
      <p:font typeface="Arial Rounded MT Bold" panose="020F0704030504030204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8DrZ13bgb3BNPTxFQyd24hv1R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A1F400-54EE-4395-8986-C0CF4B6201D3}" v="1875" dt="2023-03-10T10:01:16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5414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Font foto 130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810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810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810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810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810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810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12" name="Google Shape;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9789" y="384048"/>
            <a:ext cx="711200" cy="61637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4">
          <p15:clr>
            <a:srgbClr val="C35EA4"/>
          </p15:clr>
        </p15:guide>
        <p15:guide id="2" pos="73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et.com/it-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"/>
          <p:cNvSpPr/>
          <p:nvPr/>
        </p:nvSpPr>
        <p:spPr>
          <a:xfrm>
            <a:off x="888274" y="1354300"/>
            <a:ext cx="121920" cy="2915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1191925" y="1425975"/>
            <a:ext cx="9671400" cy="22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-508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Char char="​"/>
            </a:pPr>
            <a:r>
              <a:rPr lang="de-DE" sz="8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OLIO SB</a:t>
            </a:r>
          </a:p>
          <a:p>
            <a:pPr marL="0" marR="0" lvl="0" indent="-508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Char char="​"/>
            </a:pPr>
            <a:r>
              <a:rPr lang="de-DE" sz="2800" b="1" dirty="0" err="1">
                <a:solidFill>
                  <a:schemeClr val="lt1"/>
                </a:solidFill>
                <a:latin typeface="Montserrat"/>
                <a:sym typeface="Montserrat"/>
              </a:rPr>
              <a:t>Analisi</a:t>
            </a:r>
            <a:r>
              <a:rPr lang="de-DE" sz="2800" b="1" dirty="0">
                <a:solidFill>
                  <a:schemeClr val="lt1"/>
                </a:solidFill>
                <a:latin typeface="Montserrat"/>
                <a:sym typeface="Montserrat"/>
              </a:rPr>
              <a:t> della </a:t>
            </a:r>
            <a:r>
              <a:rPr lang="de-DE" sz="2800" b="1" dirty="0" err="1">
                <a:solidFill>
                  <a:schemeClr val="lt1"/>
                </a:solidFill>
                <a:latin typeface="Montserrat"/>
                <a:sym typeface="Montserrat"/>
              </a:rPr>
              <a:t>startup</a:t>
            </a:r>
            <a:r>
              <a:rPr lang="de-DE" sz="2800" b="1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de-DE" sz="2800" b="1" dirty="0" err="1">
                <a:solidFill>
                  <a:schemeClr val="lt1"/>
                </a:solidFill>
                <a:latin typeface="Montserrat"/>
                <a:sym typeface="Montserrat"/>
              </a:rPr>
              <a:t>innovativa</a:t>
            </a:r>
            <a:r>
              <a:rPr lang="de-DE" sz="2800" b="1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de-DE" sz="2800" b="1" dirty="0" err="1">
                <a:solidFill>
                  <a:schemeClr val="lt1"/>
                </a:solidFill>
                <a:latin typeface="Montserrat"/>
                <a:sym typeface="Montserrat"/>
              </a:rPr>
              <a:t>nel</a:t>
            </a:r>
            <a:r>
              <a:rPr lang="de-DE" sz="2800" b="1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de-DE" sz="2800" b="1" dirty="0" err="1">
                <a:solidFill>
                  <a:schemeClr val="lt1"/>
                </a:solidFill>
                <a:latin typeface="Montserrat"/>
                <a:sym typeface="Montserrat"/>
              </a:rPr>
              <a:t>settore</a:t>
            </a:r>
            <a:r>
              <a:rPr lang="de-DE" sz="2800" b="1" dirty="0">
                <a:solidFill>
                  <a:schemeClr val="lt1"/>
                </a:solidFill>
                <a:latin typeface="Montserrat"/>
                <a:sym typeface="Montserrat"/>
              </a:rPr>
              <a:t> 	</a:t>
            </a:r>
            <a:r>
              <a:rPr lang="de-DE" sz="2800" b="1" dirty="0" err="1">
                <a:solidFill>
                  <a:schemeClr val="lt1"/>
                </a:solidFill>
                <a:latin typeface="Montserrat"/>
                <a:sym typeface="Montserrat"/>
              </a:rPr>
              <a:t>dell‘aftermarket</a:t>
            </a:r>
            <a:r>
              <a:rPr lang="de-DE" sz="2800" b="1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de-DE" sz="2800" b="1" dirty="0" err="1">
                <a:solidFill>
                  <a:schemeClr val="lt1"/>
                </a:solidFill>
                <a:latin typeface="Montserrat"/>
                <a:sym typeface="Montserrat"/>
              </a:rPr>
              <a:t>automobilistico</a:t>
            </a:r>
            <a:endParaRPr lang="de-DE" sz="2800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0" marR="0" lvl="0" indent="-508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Char char="​"/>
            </a:pPr>
            <a:endParaRPr dirty="0"/>
          </a:p>
          <a:p>
            <a:pPr marL="0" marR="0" lvl="1" indent="-2286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Char char="​"/>
            </a:pPr>
            <a:r>
              <a:rPr lang="de-DE" sz="3600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Tesi</a:t>
            </a:r>
            <a:r>
              <a:rPr lang="de-DE" sz="3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di </a:t>
            </a:r>
            <a:r>
              <a:rPr lang="de-DE" sz="3600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Laurea</a:t>
            </a:r>
            <a:r>
              <a:rPr lang="de-DE" sz="3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in</a:t>
            </a:r>
            <a:endParaRPr lang="en-GB" sz="3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1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r>
              <a:rPr lang="en-GB" sz="3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	Informatica per il Management</a:t>
            </a:r>
            <a:endParaRPr lang="en-GB" sz="3600" dirty="0">
              <a:solidFill>
                <a:schemeClr val="accent1"/>
              </a:solidFill>
              <a:uFill>
                <a:noFill/>
              </a:uFill>
              <a:latin typeface="Montserrat"/>
              <a:ea typeface="Montserrat"/>
              <a:cs typeface="Montserrat"/>
              <a:sym typeface="Montserra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1" indent="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76FD36-F113-190B-337B-1B4207EDD684}"/>
              </a:ext>
            </a:extLst>
          </p:cNvPr>
          <p:cNvSpPr txBox="1"/>
          <p:nvPr/>
        </p:nvSpPr>
        <p:spPr>
          <a:xfrm>
            <a:off x="7255375" y="4660772"/>
            <a:ext cx="3264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dirty="0">
                <a:solidFill>
                  <a:schemeClr val="tx2"/>
                </a:solidFill>
              </a:rPr>
              <a:t>Presentata da: </a:t>
            </a:r>
          </a:p>
          <a:p>
            <a:pPr algn="r"/>
            <a:r>
              <a:rPr lang="it-IT" sz="1800" i="1" dirty="0">
                <a:solidFill>
                  <a:schemeClr val="tx2"/>
                </a:solidFill>
              </a:rPr>
              <a:t>Francesco Montanari</a:t>
            </a:r>
            <a:endParaRPr lang="en-GB" sz="1800" i="1" dirty="0">
              <a:solidFill>
                <a:schemeClr val="tx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7B7EF6-1848-7700-6B23-EC1A276E0E4E}"/>
              </a:ext>
            </a:extLst>
          </p:cNvPr>
          <p:cNvSpPr txBox="1"/>
          <p:nvPr/>
        </p:nvSpPr>
        <p:spPr>
          <a:xfrm>
            <a:off x="1406470" y="4660772"/>
            <a:ext cx="3264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tx2"/>
                </a:solidFill>
              </a:rPr>
              <a:t>Relatore:</a:t>
            </a:r>
          </a:p>
          <a:p>
            <a:r>
              <a:rPr lang="it-IT" sz="1800" dirty="0">
                <a:solidFill>
                  <a:schemeClr val="tx2"/>
                </a:solidFill>
              </a:rPr>
              <a:t>Chiar.mo Prof. </a:t>
            </a:r>
            <a:r>
              <a:rPr lang="it-IT" sz="1800" i="1" dirty="0">
                <a:solidFill>
                  <a:schemeClr val="tx2"/>
                </a:solidFill>
              </a:rPr>
              <a:t>Davide Rossi</a:t>
            </a:r>
            <a:endParaRPr lang="en-GB" sz="1800" i="1" dirty="0">
              <a:solidFill>
                <a:schemeClr val="tx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278FF30-05E2-3E31-3271-38EB872CA3B2}"/>
              </a:ext>
            </a:extLst>
          </p:cNvPr>
          <p:cNvSpPr txBox="1"/>
          <p:nvPr/>
        </p:nvSpPr>
        <p:spPr>
          <a:xfrm>
            <a:off x="4200617" y="5558896"/>
            <a:ext cx="379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tx2"/>
                </a:solidFill>
              </a:rPr>
              <a:t>Sessione III</a:t>
            </a:r>
          </a:p>
          <a:p>
            <a:pPr algn="ctr"/>
            <a:r>
              <a:rPr lang="it-IT" sz="1800" dirty="0">
                <a:solidFill>
                  <a:schemeClr val="tx2"/>
                </a:solidFill>
              </a:rPr>
              <a:t>Anno Accademico 2021/2022</a:t>
            </a:r>
            <a:endParaRPr lang="en-GB" sz="18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48" name="Google Shape;248;p17"/>
          <p:cNvCxnSpPr/>
          <p:nvPr/>
        </p:nvCxnSpPr>
        <p:spPr>
          <a:xfrm>
            <a:off x="6063063" y="3552937"/>
            <a:ext cx="2047254" cy="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9" name="Google Shape;249;p17"/>
          <p:cNvSpPr txBox="1"/>
          <p:nvPr/>
        </p:nvSpPr>
        <p:spPr>
          <a:xfrm>
            <a:off x="875432" y="2202938"/>
            <a:ext cx="584215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Amazon Web Services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 </a:t>
            </a:r>
            <a:r>
              <a:rPr lang="it-IT" sz="2400" i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Relational</a:t>
            </a:r>
            <a:r>
              <a:rPr lang="it-IT" sz="2400" i="1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 Database Service </a:t>
            </a: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(Server)</a:t>
            </a:r>
            <a:endParaRPr lang="it-IT" sz="2400" i="1" dirty="0">
              <a:solidFill>
                <a:schemeClr val="bg1"/>
              </a:solidFill>
              <a:latin typeface="Arial Rounded MT Bold" panose="020F0704030504030204" pitchFamily="34" charset="0"/>
              <a:cs typeface="Aharoni" panose="020B0604020202020204" pitchFamily="2" charset="-79"/>
              <a:sym typeface="Wingdings" panose="05000000000000000000" pitchFamily="2" charset="2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à"/>
            </a:pPr>
            <a:r>
              <a:rPr lang="it-IT" sz="2400" i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Elastic</a:t>
            </a:r>
            <a:r>
              <a:rPr lang="it-IT" sz="2400" i="1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 Compute Cloud </a:t>
            </a: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(Database)</a:t>
            </a:r>
            <a:endParaRPr lang="it-IT" sz="2400" i="1" dirty="0">
              <a:solidFill>
                <a:schemeClr val="bg1"/>
              </a:solidFill>
              <a:latin typeface="Arial Rounded MT Bold" panose="020F0704030504030204" pitchFamily="34" charset="0"/>
              <a:cs typeface="Aharoni" panose="020B0604020202020204" pitchFamily="2" charset="-79"/>
              <a:sym typeface="Wingdings" panose="05000000000000000000" pitchFamily="2" charset="2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à"/>
            </a:pPr>
            <a:endParaRPr lang="it-IT" sz="2400" dirty="0">
              <a:solidFill>
                <a:schemeClr val="bg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à"/>
            </a:pPr>
            <a:endParaRPr lang="it-IT" sz="2400" dirty="0">
              <a:solidFill>
                <a:schemeClr val="bg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Fatture in Cloud (gestionale)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 Clienti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à"/>
            </a:pP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Fornitori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à"/>
            </a:pP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Prodotti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 Documenti (ordini, fatture e ddt)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50" name="Google Shape;250;p17"/>
          <p:cNvCxnSpPr/>
          <p:nvPr/>
        </p:nvCxnSpPr>
        <p:spPr>
          <a:xfrm flipH="1">
            <a:off x="8406063" y="1594742"/>
            <a:ext cx="20501" cy="4530286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" name="Google Shape;57;p14">
            <a:extLst>
              <a:ext uri="{FF2B5EF4-FFF2-40B4-BE49-F238E27FC236}">
                <a16:creationId xmlns:a16="http://schemas.microsoft.com/office/drawing/2014/main" id="{C29C6653-7C03-9BA3-2785-9A23FE1B2B3B}"/>
              </a:ext>
            </a:extLst>
          </p:cNvPr>
          <p:cNvSpPr txBox="1"/>
          <p:nvPr/>
        </p:nvSpPr>
        <p:spPr>
          <a:xfrm>
            <a:off x="849469" y="979189"/>
            <a:ext cx="43764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solidFill>
                  <a:srgbClr val="079B8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</a:t>
            </a:r>
            <a:endParaRPr lang="de-DE" sz="4000" b="1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D88CF7-42D5-B722-1802-1B03F384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02" y="-70132"/>
            <a:ext cx="4546140" cy="454614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F81B8BE-E387-7343-402F-3851B6BC7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164" y="5080575"/>
            <a:ext cx="3713611" cy="104445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/>
          <p:nvPr/>
        </p:nvSpPr>
        <p:spPr>
          <a:xfrm>
            <a:off x="742193" y="2000250"/>
            <a:ext cx="134108" cy="3638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1037557" y="876930"/>
            <a:ext cx="542070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SGUARDO AL FUTURO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7734B72-B727-9B02-674D-C5A0C3E94A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648075" y="2527234"/>
            <a:ext cx="3453836" cy="34538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C2DA1C9-E4B0-1A1A-E893-830867A402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677909" y="2209801"/>
            <a:ext cx="5030189" cy="322965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B4AC6C4-DD1C-5AC6-B96A-0D30E1FD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373163" y="3009372"/>
            <a:ext cx="1891259" cy="18912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947E8D-524D-3724-27A9-F0F272950F19}"/>
              </a:ext>
            </a:extLst>
          </p:cNvPr>
          <p:cNvSpPr txBox="1"/>
          <p:nvPr/>
        </p:nvSpPr>
        <p:spPr>
          <a:xfrm>
            <a:off x="1444295" y="507012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tx2">
                    <a:lumMod val="85000"/>
                  </a:schemeClr>
                </a:solidFill>
              </a:rPr>
              <a:t>E-COMMERCE</a:t>
            </a:r>
            <a:endParaRPr lang="en-GB" sz="1800" dirty="0">
              <a:solidFill>
                <a:schemeClr val="tx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25712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/>
        </p:nvSpPr>
        <p:spPr>
          <a:xfrm>
            <a:off x="449178" y="1440880"/>
            <a:ext cx="5313371" cy="4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Arial"/>
              <a:buChar char="​"/>
            </a:pPr>
            <a:r>
              <a:rPr lang="de-DE" sz="3200" dirty="0">
                <a:solidFill>
                  <a:srgbClr val="C00000"/>
                </a:solidFill>
                <a:latin typeface="Aharoni" panose="020B0604020202020204" pitchFamily="2" charset="-79"/>
                <a:ea typeface="Montserrat"/>
                <a:cs typeface="Aharoni" panose="020B0604020202020204" pitchFamily="2" charset="-79"/>
                <a:sym typeface="Montserrat"/>
              </a:rPr>
              <a:t>GRAZIE PER L’ATTENZIONE</a:t>
            </a:r>
            <a:endParaRPr sz="3200" dirty="0">
              <a:solidFill>
                <a:srgbClr val="C0000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0" marR="0" lvl="1" indent="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3200" b="0" i="0" u="none" strike="noStrike" cap="none" dirty="0">
              <a:solidFill>
                <a:srgbClr val="C00000"/>
              </a:solidFill>
              <a:latin typeface="Aharoni" panose="020B0604020202020204" pitchFamily="2" charset="-79"/>
              <a:ea typeface="Times New Roman"/>
              <a:cs typeface="Aharoni" panose="020B0604020202020204" pitchFamily="2" charset="-79"/>
              <a:sym typeface="Times New Roman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630315" y="2375499"/>
            <a:ext cx="5530788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tx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INFORMATICA PER IL MANAGEMENT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ctr"/>
            <a:endParaRPr lang="de-DE" sz="20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ctr"/>
            <a:r>
              <a:rPr lang="de-DE" sz="2000" i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Francesco Montanari</a:t>
            </a:r>
            <a:endParaRPr lang="de-DE" sz="1600" i="1" dirty="0">
              <a:solidFill>
                <a:srgbClr val="99DCF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Sessione</a:t>
            </a:r>
            <a:r>
              <a:rPr lang="de-DE" sz="20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III	      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Anno </a:t>
            </a:r>
            <a:r>
              <a:rPr lang="de-DE" sz="2000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Accademico</a:t>
            </a:r>
            <a:r>
              <a:rPr lang="de-DE" sz="20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2021/2022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6429452" y="0"/>
            <a:ext cx="5762547" cy="6858000"/>
          </a:xfrm>
          <a:prstGeom prst="rect">
            <a:avLst/>
          </a:prstGeom>
          <a:solidFill>
            <a:srgbClr val="B9B9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l="23742" r="23742"/>
          <a:stretch/>
        </p:blipFill>
        <p:spPr>
          <a:xfrm>
            <a:off x="6429452" y="0"/>
            <a:ext cx="57625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75" y="2255100"/>
            <a:ext cx="2359647" cy="20960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181" y="4747912"/>
            <a:ext cx="3700522" cy="164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4497" y="2742734"/>
            <a:ext cx="2232879" cy="14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 rot="10800000" flipH="1">
            <a:off x="1933015" y="4799513"/>
            <a:ext cx="1512600" cy="1003500"/>
          </a:xfrm>
          <a:prstGeom prst="bentArrow">
            <a:avLst>
              <a:gd name="adj1" fmla="val 24998"/>
              <a:gd name="adj2" fmla="val 26207"/>
              <a:gd name="adj3" fmla="val 29841"/>
              <a:gd name="adj4" fmla="val 40319"/>
            </a:avLst>
          </a:prstGeom>
          <a:gradFill>
            <a:gsLst>
              <a:gs pos="0">
                <a:srgbClr val="7CDD6D"/>
              </a:gs>
              <a:gs pos="100000">
                <a:srgbClr val="3B9B2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9111975" y="4410171"/>
            <a:ext cx="966300" cy="1600200"/>
          </a:xfrm>
          <a:prstGeom prst="bentArrow">
            <a:avLst>
              <a:gd name="adj1" fmla="val 24998"/>
              <a:gd name="adj2" fmla="val 26207"/>
              <a:gd name="adj3" fmla="val 29841"/>
              <a:gd name="adj4" fmla="val 40319"/>
            </a:avLst>
          </a:prstGeom>
          <a:gradFill>
            <a:gsLst>
              <a:gs pos="0">
                <a:srgbClr val="7CDD6D"/>
              </a:gs>
              <a:gs pos="100000">
                <a:srgbClr val="3B9B2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6875" y="477956"/>
            <a:ext cx="1576200" cy="151704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/>
          <p:nvPr/>
        </p:nvSpPr>
        <p:spPr>
          <a:xfrm>
            <a:off x="1242420" y="4203771"/>
            <a:ext cx="189630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FORNITORI</a:t>
            </a:r>
            <a:endParaRPr sz="2200" b="1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9364002" y="4213225"/>
            <a:ext cx="134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CLIENTI</a:t>
            </a:r>
            <a:endParaRPr sz="2200" b="1" dirty="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5767853" y="6175053"/>
            <a:ext cx="151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CORRIERE</a:t>
            </a:r>
            <a:endParaRPr sz="2200" b="1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5880525" y="1279675"/>
            <a:ext cx="245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NEGOZI ONLINE</a:t>
            </a:r>
            <a:endParaRPr sz="2200" b="1" dirty="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" name="Google Shape;3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3782" y="2127844"/>
            <a:ext cx="2536625" cy="244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/>
          <p:nvPr/>
        </p:nvSpPr>
        <p:spPr>
          <a:xfrm>
            <a:off x="1933025" y="991500"/>
            <a:ext cx="1687800" cy="1003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gradFill>
            <a:gsLst>
              <a:gs pos="0">
                <a:srgbClr val="7CDD6D"/>
              </a:gs>
              <a:gs pos="100000">
                <a:srgbClr val="3B9B2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8" name="Google Shape;38;p3"/>
          <p:cNvSpPr/>
          <p:nvPr/>
        </p:nvSpPr>
        <p:spPr>
          <a:xfrm rot="5400000">
            <a:off x="9065025" y="708325"/>
            <a:ext cx="994500" cy="1665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gradFill>
            <a:gsLst>
              <a:gs pos="0">
                <a:srgbClr val="7CDD6D"/>
              </a:gs>
              <a:gs pos="100000">
                <a:srgbClr val="3B9B2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" name="Google Shape;39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2359" y="2976099"/>
            <a:ext cx="1003524" cy="10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913815E-4A6B-9187-50BC-4A637297568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34342" y="3056564"/>
            <a:ext cx="789244" cy="78844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090879-DB89-42BA-DC7D-73C9340C7089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6024" y="1881937"/>
            <a:ext cx="911102" cy="911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 -0.00231 L 0.24531 -0.00393 L 0.30156 -0.00532 L 0.30156 -0.00509 L 0.30156 -0.00532 C 0.30169 -0.13194 0.30195 -0.2588 0.30234 -0.38542 L 0.28919 -0.38403 L 0.29023 -0.38657 " pathEditMode="relative" rAng="0" ptsTypes="AAAAAAAA">
                                      <p:cBhvr>
                                        <p:cTn id="1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1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0.00694 C 0.0017 -0.06551 0.00144 -0.12407 0.00118 -0.18287 L -0.32422 -0.18403 L -0.32213 0.16273 L -0.57903 0.16412 " pathEditMode="relative" ptsTypes="AAAAA">
                                      <p:cBhvr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C 0.00013 0.1 0.00039 0.2 0.00065 0.30023 L 0.79167 0.29745 L 0.78568 0.14351 L 0.88294 0.1449 L 0.88099 0.1449 " pathEditMode="relative" rAng="0" ptsTypes="AAAAAA">
                                      <p:cBhvr>
                                        <p:cTn id="3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1" y="150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5219674" y="1119174"/>
            <a:ext cx="682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700" b="1">
                <a:solidFill>
                  <a:srgbClr val="66CA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PRODUTTORI E RIVENDITORI</a:t>
            </a:r>
            <a:endParaRPr sz="2100" b="1"/>
          </a:p>
        </p:txBody>
      </p:sp>
      <p:sp>
        <p:nvSpPr>
          <p:cNvPr id="174" name="Google Shape;174;p9"/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474F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rgbClr val="474F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5394902" y="2076804"/>
            <a:ext cx="605608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Hanno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magazzino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fisico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gestiscono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il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“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picking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 (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prelievo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smistamento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ripartizione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prodotti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dirty="0"/>
          </a:p>
        </p:txBody>
      </p:sp>
      <p:sp>
        <p:nvSpPr>
          <p:cNvPr id="177" name="Google Shape;177;p9"/>
          <p:cNvSpPr txBox="1"/>
          <p:nvPr/>
        </p:nvSpPr>
        <p:spPr>
          <a:xfrm>
            <a:off x="5421215" y="3035540"/>
            <a:ext cx="495535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Hanno la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possibilità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di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esportare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il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loro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catalogo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formato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digitale </a:t>
            </a:r>
            <a:endParaRPr dirty="0"/>
          </a:p>
        </p:txBody>
      </p:sp>
      <p:sp>
        <p:nvSpPr>
          <p:cNvPr id="179" name="Google Shape;179;p9"/>
          <p:cNvSpPr/>
          <p:nvPr/>
        </p:nvSpPr>
        <p:spPr>
          <a:xfrm>
            <a:off x="14043613" y="687492"/>
            <a:ext cx="4458231" cy="4587460"/>
          </a:xfrm>
          <a:prstGeom prst="ellipse">
            <a:avLst/>
          </a:prstGeom>
          <a:solidFill>
            <a:srgbClr val="FBC53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swot</a:t>
            </a:r>
            <a:endParaRPr sz="1800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742400" y="1233030"/>
            <a:ext cx="4392000" cy="4392000"/>
          </a:xfrm>
          <a:prstGeom prst="ellipse">
            <a:avLst/>
          </a:prstGeom>
          <a:solidFill>
            <a:srgbClr val="00537F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2" name="Google Shape;18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38" y="1615025"/>
            <a:ext cx="3347924" cy="33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7;p9">
            <a:extLst>
              <a:ext uri="{FF2B5EF4-FFF2-40B4-BE49-F238E27FC236}">
                <a16:creationId xmlns:a16="http://schemas.microsoft.com/office/drawing/2014/main" id="{B4C9CDC9-A4B5-85CA-7707-B01E5AA3E359}"/>
              </a:ext>
            </a:extLst>
          </p:cNvPr>
          <p:cNvSpPr txBox="1"/>
          <p:nvPr/>
        </p:nvSpPr>
        <p:spPr>
          <a:xfrm>
            <a:off x="5421215" y="3857867"/>
            <a:ext cx="4955354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Hanno uno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strumento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effettuare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gli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ordini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modo veloce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EDI (Electronic Data Interchange) o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e-commerce</a:t>
            </a:r>
            <a:endParaRPr dirty="0"/>
          </a:p>
        </p:txBody>
      </p:sp>
      <p:sp>
        <p:nvSpPr>
          <p:cNvPr id="3" name="Google Shape;173;p9">
            <a:extLst>
              <a:ext uri="{FF2B5EF4-FFF2-40B4-BE49-F238E27FC236}">
                <a16:creationId xmlns:a16="http://schemas.microsoft.com/office/drawing/2014/main" id="{478943B5-5E4C-66AE-BA69-1FBA7F6AEA7B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rgbClr val="00A8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CA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B5F9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rgbClr val="474F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079B8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rgbClr val="474F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5421214" y="2392822"/>
            <a:ext cx="621386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Gestiscono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il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ritiro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della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merce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magazzini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fornitori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consegnano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direttamente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ai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clienti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tutta Europa</a:t>
            </a:r>
            <a:endParaRPr dirty="0"/>
          </a:p>
        </p:txBody>
      </p:sp>
      <p:sp>
        <p:nvSpPr>
          <p:cNvPr id="195" name="Google Shape;195;p10"/>
          <p:cNvSpPr txBox="1"/>
          <p:nvPr/>
        </p:nvSpPr>
        <p:spPr>
          <a:xfrm>
            <a:off x="5421214" y="3427673"/>
            <a:ext cx="561690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Devono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avere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web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potersi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interfacciare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modo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chiamate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API)</a:t>
            </a:r>
            <a:endParaRPr dirty="0"/>
          </a:p>
        </p:txBody>
      </p:sp>
      <p:sp>
        <p:nvSpPr>
          <p:cNvPr id="196" name="Google Shape;196;p10"/>
          <p:cNvSpPr/>
          <p:nvPr/>
        </p:nvSpPr>
        <p:spPr>
          <a:xfrm>
            <a:off x="14347620" y="1053492"/>
            <a:ext cx="4458231" cy="4587460"/>
          </a:xfrm>
          <a:prstGeom prst="ellipse">
            <a:avLst/>
          </a:prstGeom>
          <a:solidFill>
            <a:srgbClr val="FBC53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742400" y="1233030"/>
            <a:ext cx="4392000" cy="4392000"/>
          </a:xfrm>
          <a:prstGeom prst="ellipse">
            <a:avLst/>
          </a:prstGeom>
          <a:solidFill>
            <a:srgbClr val="0B8372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9" name="Google Shape;1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275" y="1511499"/>
            <a:ext cx="3835000" cy="38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5219674" y="1119174"/>
            <a:ext cx="682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700" b="1">
                <a:solidFill>
                  <a:srgbClr val="079B8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CORRIERI</a:t>
            </a:r>
            <a:endParaRPr sz="2100" b="1">
              <a:solidFill>
                <a:srgbClr val="079B8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F9DC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FBFB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rgbClr val="474F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4951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DFAD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rgbClr val="AD24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5335229" y="1957053"/>
            <a:ext cx="621386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E-commerce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supermercati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online in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il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proprietario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mette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vendita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prodotti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se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fossero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propri</a:t>
            </a:r>
            <a:endParaRPr sz="20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5335229" y="4662230"/>
            <a:ext cx="561690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Agenti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officine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persone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acquistano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direttamente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da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Olio</a:t>
            </a:r>
            <a:endParaRPr sz="20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5344193" y="2980418"/>
            <a:ext cx="561690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Marketplace: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simili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all‘e-commerce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la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differenza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ogni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produttore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può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mettere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vendita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propri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prodotti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gli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utenti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possono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confrontare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vari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venditori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scegliendo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l‘opzione</a:t>
            </a:r>
            <a:r>
              <a:rPr lang="de-DE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migliore</a:t>
            </a:r>
            <a:endParaRPr sz="20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5" name="Google Shape;21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890" y="8424827"/>
            <a:ext cx="12192000" cy="166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7680" y="-3289964"/>
            <a:ext cx="12192000" cy="1709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"/>
          <p:cNvSpPr/>
          <p:nvPr/>
        </p:nvSpPr>
        <p:spPr>
          <a:xfrm>
            <a:off x="14347620" y="1053492"/>
            <a:ext cx="4458231" cy="4587460"/>
          </a:xfrm>
          <a:prstGeom prst="ellipse">
            <a:avLst/>
          </a:prstGeom>
          <a:solidFill>
            <a:srgbClr val="FBC53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742400" y="1233030"/>
            <a:ext cx="4391940" cy="4391940"/>
          </a:xfrm>
          <a:prstGeom prst="ellipse">
            <a:avLst/>
          </a:prstGeom>
          <a:solidFill>
            <a:srgbClr val="AD241D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p11"/>
          <p:cNvSpPr txBox="1"/>
          <p:nvPr/>
        </p:nvSpPr>
        <p:spPr>
          <a:xfrm>
            <a:off x="5219674" y="1119174"/>
            <a:ext cx="3245316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700" b="1" dirty="0">
                <a:solidFill>
                  <a:srgbClr val="AD24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CANALI DI VENDITA</a:t>
            </a:r>
            <a:endParaRPr sz="2100" b="1" dirty="0">
              <a:solidFill>
                <a:srgbClr val="AD241D"/>
              </a:solidFill>
            </a:endParaRPr>
          </a:p>
        </p:txBody>
      </p:sp>
      <p:pic>
        <p:nvPicPr>
          <p:cNvPr id="4" name="Google Shape;239;p12">
            <a:extLst>
              <a:ext uri="{FF2B5EF4-FFF2-40B4-BE49-F238E27FC236}">
                <a16:creationId xmlns:a16="http://schemas.microsoft.com/office/drawing/2014/main" id="{17E09701-37DD-1AA3-108C-C6BECEF6D2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873" y="1752900"/>
            <a:ext cx="3352200" cy="33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804758" y="943632"/>
            <a:ext cx="43764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solidFill>
                  <a:srgbClr val="079B8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STRUMENTI</a:t>
            </a:r>
            <a:endParaRPr lang="de-DE" sz="4000" b="1" dirty="0"/>
          </a:p>
        </p:txBody>
      </p:sp>
      <p:cxnSp>
        <p:nvCxnSpPr>
          <p:cNvPr id="58" name="Google Shape;58;p14"/>
          <p:cNvCxnSpPr/>
          <p:nvPr/>
        </p:nvCxnSpPr>
        <p:spPr>
          <a:xfrm>
            <a:off x="6063063" y="3552937"/>
            <a:ext cx="2047254" cy="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0" name="Google Shape;60;p14"/>
          <p:cNvCxnSpPr/>
          <p:nvPr/>
        </p:nvCxnSpPr>
        <p:spPr>
          <a:xfrm flipH="1">
            <a:off x="8406063" y="1594742"/>
            <a:ext cx="20501" cy="4530286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824" y="2196025"/>
            <a:ext cx="3077225" cy="15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975" y="1174350"/>
            <a:ext cx="2450625" cy="13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1950" y="-76200"/>
            <a:ext cx="2810585" cy="15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2725" y="4936700"/>
            <a:ext cx="2765175" cy="1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9725" y="3420225"/>
            <a:ext cx="2171714" cy="13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41603" y="4836652"/>
            <a:ext cx="1658944" cy="16589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459950" y="3340000"/>
            <a:ext cx="37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F6A69FA-3E3A-E201-9199-816C292E1A30}"/>
              </a:ext>
            </a:extLst>
          </p:cNvPr>
          <p:cNvSpPr txBox="1"/>
          <p:nvPr/>
        </p:nvSpPr>
        <p:spPr>
          <a:xfrm>
            <a:off x="604907" y="1936281"/>
            <a:ext cx="64817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Linguaggio di programmazione:  </a:t>
            </a:r>
            <a:r>
              <a:rPr lang="it-IT" sz="2400" dirty="0" err="1">
                <a:solidFill>
                  <a:schemeClr val="bg1"/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Typescript</a:t>
            </a:r>
            <a:endParaRPr lang="it-IT" sz="2400" dirty="0">
              <a:solidFill>
                <a:schemeClr val="bg1"/>
              </a:solidFill>
              <a:latin typeface="Arial Rounded MT Bold" panose="020F0704030504030204" pitchFamily="34" charset="0"/>
              <a:cs typeface="Aharoni" panose="020B0604020202020204" pitchFamily="2" charset="-79"/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Ambiente di esecuzione:  </a:t>
            </a:r>
            <a:r>
              <a:rPr lang="it-IT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Node</a:t>
            </a:r>
            <a:endParaRPr lang="it-IT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Frameworks:   </a:t>
            </a: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Adonis </a:t>
            </a:r>
            <a:r>
              <a:rPr lang="it-IT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js</a:t>
            </a:r>
            <a:endParaRPr lang="it-IT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			</a:t>
            </a:r>
            <a:r>
              <a:rPr lang="it-IT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React</a:t>
            </a: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js</a:t>
            </a:r>
            <a:endParaRPr lang="it-IT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				</a:t>
            </a: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Next </a:t>
            </a:r>
            <a:r>
              <a:rPr lang="it-IT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js</a:t>
            </a:r>
            <a:endParaRPr lang="it-IT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it-IT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Altri componenti:	</a:t>
            </a: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Material</a:t>
            </a:r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UI</a:t>
            </a:r>
          </a:p>
          <a:p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				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1173191" y="814358"/>
            <a:ext cx="455584" cy="455584"/>
          </a:xfrm>
          <a:prstGeom prst="ellipse">
            <a:avLst/>
          </a:prstGeom>
          <a:solidFill>
            <a:srgbClr val="0567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876258" y="1183144"/>
            <a:ext cx="222977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rgbClr val="079B8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BACK-END</a:t>
            </a:r>
            <a:endParaRPr dirty="0"/>
          </a:p>
        </p:txBody>
      </p:sp>
      <p:sp>
        <p:nvSpPr>
          <p:cNvPr id="75" name="Google Shape;75;p15"/>
          <p:cNvSpPr/>
          <p:nvPr/>
        </p:nvSpPr>
        <p:spPr>
          <a:xfrm>
            <a:off x="563789" y="917517"/>
            <a:ext cx="901757" cy="901757"/>
          </a:xfrm>
          <a:prstGeom prst="ellipse">
            <a:avLst/>
          </a:prstGeom>
          <a:solidFill>
            <a:srgbClr val="079B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79B8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33651" y="1183144"/>
            <a:ext cx="509374" cy="553581"/>
          </a:xfrm>
          <a:custGeom>
            <a:avLst/>
            <a:gdLst/>
            <a:ahLst/>
            <a:cxnLst/>
            <a:rect l="l" t="t" r="r" b="b"/>
            <a:pathLst>
              <a:path w="926320" h="808264" extrusionOk="0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0">
                <a:srgbClr val="056757"/>
              </a:gs>
              <a:gs pos="40000">
                <a:srgbClr val="056757"/>
              </a:gs>
              <a:gs pos="100000">
                <a:srgbClr val="079B84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581608" y="1183144"/>
            <a:ext cx="261565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rgbClr val="2C323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FRONT-END</a:t>
            </a:r>
            <a:endParaRPr dirty="0"/>
          </a:p>
        </p:txBody>
      </p:sp>
      <p:sp>
        <p:nvSpPr>
          <p:cNvPr id="78" name="Google Shape;78;p15"/>
          <p:cNvSpPr txBox="1"/>
          <p:nvPr/>
        </p:nvSpPr>
        <p:spPr>
          <a:xfrm>
            <a:off x="1173191" y="1916569"/>
            <a:ext cx="4073512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it-IT" sz="2000" dirty="0">
                <a:solidFill>
                  <a:schemeClr val="bg1"/>
                </a:solidFill>
                <a:effectLst/>
                <a:latin typeface="Quattrocento Sans" panose="020B05020500000200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back-end rappresenta tutto ciò che opera dietro le quinte nel sistema di Olio. Gestisce le richieste del front-end, la connessione con il database e l’attivazione dei comandi.</a:t>
            </a:r>
          </a:p>
          <a:p>
            <a:pPr>
              <a:spcAft>
                <a:spcPts val="0"/>
              </a:spcAft>
            </a:pPr>
            <a:r>
              <a:rPr lang="it-IT" sz="2000" dirty="0">
                <a:solidFill>
                  <a:schemeClr val="bg1"/>
                </a:solidFill>
                <a:latin typeface="Quattrocento Sans" panose="020B05020500000200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framework Adonis permette in modo efficiente di creare comandi per la gestione di prodotti e di ordini. Inoltre ha diverse funzionalità per migliorare la gestione del database (query, </a:t>
            </a:r>
            <a:r>
              <a:rPr lang="it-IT" sz="2000" dirty="0" err="1">
                <a:solidFill>
                  <a:schemeClr val="bg1"/>
                </a:solidFill>
                <a:latin typeface="Quattrocento Sans" panose="020B05020500000200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seeders</a:t>
            </a:r>
            <a:r>
              <a:rPr lang="it-IT" sz="2000" dirty="0">
                <a:solidFill>
                  <a:schemeClr val="bg1"/>
                </a:solidFill>
                <a:latin typeface="Quattrocento Sans" panose="020B05020500000200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it-IT" sz="2000" dirty="0" err="1">
                <a:solidFill>
                  <a:schemeClr val="bg1"/>
                </a:solidFill>
                <a:latin typeface="Quattrocento Sans" panose="020B05020500000200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migrations</a:t>
            </a:r>
            <a:r>
              <a:rPr lang="it-IT" sz="2000" dirty="0">
                <a:solidFill>
                  <a:schemeClr val="bg1"/>
                </a:solidFill>
                <a:latin typeface="Quattrocento Sans" panose="020B05020500000200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0"/>
              </a:spcAft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581608" y="1916569"/>
            <a:ext cx="4992329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Il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frontend</a:t>
            </a: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è la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dell‘applicazione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visibile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all‘utente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</a:t>
            </a: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la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quale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si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può</a:t>
            </a: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interagire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È possibile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gestire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gli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ordini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, le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spedizioni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,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il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catalogo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dei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prodotti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, i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fornitori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, i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canali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di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vendita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, i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documenti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di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fatturazione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e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visualizzare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le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statistiche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sull‘andamento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delle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vendite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React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ci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permette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di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creare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componenti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riutilizzabili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in modo comodo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mentre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Next si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occupa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del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routing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e del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rendering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,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così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da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utilizzare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in modo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vantaggioso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l‘unione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dei</a:t>
            </a:r>
            <a:r>
              <a:rPr lang="de-DE" sz="2000" dirty="0">
                <a:solidFill>
                  <a:srgbClr val="2D323E"/>
                </a:solidFill>
                <a:latin typeface="Quattrocento Sans"/>
                <a:sym typeface="Quattrocento Sans"/>
              </a:rPr>
              <a:t> due </a:t>
            </a:r>
            <a:r>
              <a:rPr lang="de-DE" sz="2000" dirty="0" err="1">
                <a:solidFill>
                  <a:srgbClr val="2D323E"/>
                </a:solidFill>
                <a:latin typeface="Quattrocento Sans"/>
                <a:sym typeface="Quattrocento Sans"/>
              </a:rPr>
              <a:t>framework</a:t>
            </a:r>
            <a:endParaRPr lang="de-DE" sz="2000" dirty="0">
              <a:solidFill>
                <a:srgbClr val="2D323E"/>
              </a:solidFill>
              <a:latin typeface="Quattrocento Sans"/>
              <a:sym typeface="Quattrocento San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44E45BD-63AE-6C23-5A60-A0C53B92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2" y="941212"/>
            <a:ext cx="827535" cy="8275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6477195" y="1186980"/>
            <a:ext cx="215877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rgbClr val="CB225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FRONT-END</a:t>
            </a:r>
            <a:endParaRPr dirty="0"/>
          </a:p>
        </p:txBody>
      </p:sp>
      <p:sp>
        <p:nvSpPr>
          <p:cNvPr id="88" name="Google Shape;88;p16"/>
          <p:cNvSpPr/>
          <p:nvPr/>
        </p:nvSpPr>
        <p:spPr>
          <a:xfrm>
            <a:off x="5885084" y="818194"/>
            <a:ext cx="455584" cy="455584"/>
          </a:xfrm>
          <a:prstGeom prst="ellipse">
            <a:avLst/>
          </a:prstGeom>
          <a:solidFill>
            <a:srgbClr val="8B17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5275682" y="921353"/>
            <a:ext cx="901757" cy="901757"/>
          </a:xfrm>
          <a:prstGeom prst="ellipse">
            <a:avLst/>
          </a:prstGeom>
          <a:solidFill>
            <a:srgbClr val="CB22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5400675" y="1231900"/>
            <a:ext cx="750187" cy="591208"/>
          </a:xfrm>
          <a:custGeom>
            <a:avLst/>
            <a:gdLst/>
            <a:ahLst/>
            <a:cxnLst/>
            <a:rect l="l" t="t" r="r" b="b"/>
            <a:pathLst>
              <a:path w="926320" h="808264" extrusionOk="0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0">
                <a:srgbClr val="A11B48"/>
              </a:gs>
              <a:gs pos="40000">
                <a:srgbClr val="A11B48"/>
              </a:gs>
              <a:gs pos="100000">
                <a:srgbClr val="CB225B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67278" y="1186980"/>
            <a:ext cx="222977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rgbClr val="2C323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BACK-END</a:t>
            </a:r>
            <a:endParaRPr dirty="0"/>
          </a:p>
        </p:txBody>
      </p:sp>
      <p:sp>
        <p:nvSpPr>
          <p:cNvPr id="93" name="Google Shape;93;p16"/>
          <p:cNvSpPr txBox="1"/>
          <p:nvPr/>
        </p:nvSpPr>
        <p:spPr>
          <a:xfrm>
            <a:off x="667278" y="2143301"/>
            <a:ext cx="4330698" cy="338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Il back-end rappresenta tutto ciò che opera dietro le quinte nel sistema di Olio. Gestisce le richieste del front-end, la connessione con il database e l’attivazione dei comandi.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Il framework Adonis permette in modo efficiente di creare comandi per la gestione di prodotti e di ordini. Inoltre ha diverse funzionalità per migliorare la gestione del database (query, </a:t>
            </a:r>
            <a:r>
              <a:rPr lang="it-IT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seeders</a:t>
            </a:r>
            <a:r>
              <a:rPr lang="it-IT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 </a:t>
            </a:r>
            <a:r>
              <a:rPr lang="it-IT" sz="2000" dirty="0" err="1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migrations</a:t>
            </a:r>
            <a:r>
              <a:rPr lang="it-IT" sz="2000" dirty="0">
                <a:solidFill>
                  <a:srgbClr val="2D32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</a:p>
        </p:txBody>
      </p:sp>
      <p:sp>
        <p:nvSpPr>
          <p:cNvPr id="94" name="Google Shape;94;p16"/>
          <p:cNvSpPr txBox="1"/>
          <p:nvPr/>
        </p:nvSpPr>
        <p:spPr>
          <a:xfrm>
            <a:off x="6477195" y="2143301"/>
            <a:ext cx="4442339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Il </a:t>
            </a:r>
            <a:r>
              <a:rPr lang="it-IT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frontend</a:t>
            </a:r>
            <a:r>
              <a:rPr lang="it-IT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è la parte dell‘applicazione visibile all‘utente e con la quale si può interagire.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È possibile gestire gli ordini, le spedizioni, il catalogo dei prodotti, i fornitori, i canali di vendita, i documenti di fatturazione e visualizzare le statistiche sull‘andamento delle vendite.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React</a:t>
            </a:r>
            <a:r>
              <a:rPr lang="it-IT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ci permette di creare componenti riutilizzabili in modo comodo mentre Next si occupa del </a:t>
            </a:r>
            <a:r>
              <a:rPr lang="it-IT" sz="20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routing</a:t>
            </a:r>
            <a:r>
              <a:rPr lang="it-IT" sz="20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 del rendering, così da utilizzare in modo vantaggioso l‘unione dei due framework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DDF6C9-9152-1E7D-61DF-03A83ADE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1035010"/>
            <a:ext cx="665425" cy="6654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EA2FC63-450E-A17E-4996-9C34A747A837}"/>
              </a:ext>
            </a:extLst>
          </p:cNvPr>
          <p:cNvSpPr/>
          <p:nvPr/>
        </p:nvSpPr>
        <p:spPr>
          <a:xfrm>
            <a:off x="4976068" y="830015"/>
            <a:ext cx="2256676" cy="8049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1800" b="1" dirty="0">
                <a:ln/>
                <a:solidFill>
                  <a:schemeClr val="accent6"/>
                </a:solidFill>
              </a:rPr>
              <a:t>MODELLI</a:t>
            </a:r>
            <a:endParaRPr lang="en-GB" sz="1800" b="1" dirty="0">
              <a:ln/>
              <a:solidFill>
                <a:schemeClr val="accent6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38DF6AF-A23A-7FFF-A9CA-B4EAB37C29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976068" y="4784449"/>
            <a:ext cx="2256676" cy="160730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508CA9-BBF8-C7BC-E3E3-AB8877D4EB82}"/>
              </a:ext>
            </a:extLst>
          </p:cNvPr>
          <p:cNvSpPr txBox="1"/>
          <p:nvPr/>
        </p:nvSpPr>
        <p:spPr>
          <a:xfrm>
            <a:off x="8924287" y="4831731"/>
            <a:ext cx="207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  <a:latin typeface="Amasis MT Pro Medium" panose="020B0604020202020204" pitchFamily="18" charset="0"/>
              </a:rPr>
              <a:t>UTILIZZA</a:t>
            </a:r>
            <a:endParaRPr lang="en-GB" sz="2400" dirty="0">
              <a:solidFill>
                <a:schemeClr val="tx2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A42C944D-91DE-37C0-F2AF-46AA4561884B}"/>
              </a:ext>
            </a:extLst>
          </p:cNvPr>
          <p:cNvSpPr/>
          <p:nvPr/>
        </p:nvSpPr>
        <p:spPr>
          <a:xfrm rot="18900333">
            <a:off x="7497733" y="4424488"/>
            <a:ext cx="1623042" cy="622323"/>
          </a:xfrm>
          <a:prstGeom prst="rightArrow">
            <a:avLst>
              <a:gd name="adj1" fmla="val 38097"/>
              <a:gd name="adj2" fmla="val 4941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EB4557A-C655-401D-0E7C-6A9E2F48D383}"/>
              </a:ext>
            </a:extLst>
          </p:cNvPr>
          <p:cNvSpPr/>
          <p:nvPr/>
        </p:nvSpPr>
        <p:spPr>
          <a:xfrm>
            <a:off x="7702697" y="2929453"/>
            <a:ext cx="2256676" cy="8049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1800" b="1" dirty="0">
                <a:ln/>
                <a:solidFill>
                  <a:schemeClr val="accent6"/>
                </a:solidFill>
              </a:rPr>
              <a:t>CONTROLLERS</a:t>
            </a:r>
            <a:endParaRPr lang="en-GB" sz="1800" b="1" dirty="0">
              <a:ln/>
              <a:solidFill>
                <a:schemeClr val="accent6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500CE81-001D-CBFB-E2E0-7124B641C860}"/>
              </a:ext>
            </a:extLst>
          </p:cNvPr>
          <p:cNvSpPr/>
          <p:nvPr/>
        </p:nvSpPr>
        <p:spPr>
          <a:xfrm>
            <a:off x="2262365" y="2929453"/>
            <a:ext cx="2256676" cy="8049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1800" b="1" dirty="0">
                <a:ln/>
                <a:solidFill>
                  <a:schemeClr val="accent6"/>
                </a:solidFill>
              </a:rPr>
              <a:t>VISTE</a:t>
            </a:r>
            <a:endParaRPr lang="en-GB" sz="1800" b="1" dirty="0">
              <a:ln/>
              <a:solidFill>
                <a:schemeClr val="accent6"/>
              </a:solidFill>
            </a:endParaRP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AD5D2CB-B110-F81C-A0AA-F5AD72B4C1E7}"/>
              </a:ext>
            </a:extLst>
          </p:cNvPr>
          <p:cNvSpPr/>
          <p:nvPr/>
        </p:nvSpPr>
        <p:spPr>
          <a:xfrm rot="12988710">
            <a:off x="7666622" y="1702138"/>
            <a:ext cx="1623042" cy="622323"/>
          </a:xfrm>
          <a:prstGeom prst="rightArrow">
            <a:avLst>
              <a:gd name="adj1" fmla="val 38097"/>
              <a:gd name="adj2" fmla="val 4941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59D5863-B959-F702-D5AE-0BC1EBE81EA0}"/>
              </a:ext>
            </a:extLst>
          </p:cNvPr>
          <p:cNvSpPr txBox="1"/>
          <p:nvPr/>
        </p:nvSpPr>
        <p:spPr>
          <a:xfrm>
            <a:off x="8924287" y="1435059"/>
            <a:ext cx="207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  <a:latin typeface="Amasis MT Pro Medium" panose="020B0604020202020204" pitchFamily="18" charset="0"/>
              </a:rPr>
              <a:t>MODIFICA</a:t>
            </a:r>
            <a:endParaRPr lang="en-GB" sz="2400" dirty="0">
              <a:solidFill>
                <a:schemeClr val="tx2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1BFDD77B-110B-8549-BF93-08A37F056C5B}"/>
              </a:ext>
            </a:extLst>
          </p:cNvPr>
          <p:cNvSpPr/>
          <p:nvPr/>
        </p:nvSpPr>
        <p:spPr>
          <a:xfrm rot="8352689">
            <a:off x="2952197" y="1702139"/>
            <a:ext cx="1623042" cy="622323"/>
          </a:xfrm>
          <a:prstGeom prst="rightArrow">
            <a:avLst>
              <a:gd name="adj1" fmla="val 38097"/>
              <a:gd name="adj2" fmla="val 4941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A3262F9-5234-7370-D42C-4A29F7F410FF}"/>
              </a:ext>
            </a:extLst>
          </p:cNvPr>
          <p:cNvSpPr/>
          <p:nvPr/>
        </p:nvSpPr>
        <p:spPr>
          <a:xfrm rot="2318360">
            <a:off x="2768150" y="4424487"/>
            <a:ext cx="1623042" cy="622323"/>
          </a:xfrm>
          <a:prstGeom prst="rightArrow">
            <a:avLst>
              <a:gd name="adj1" fmla="val 38097"/>
              <a:gd name="adj2" fmla="val 4941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59E5EF4-3A5A-63A7-7851-C892826FDC97}"/>
              </a:ext>
            </a:extLst>
          </p:cNvPr>
          <p:cNvSpPr txBox="1"/>
          <p:nvPr/>
        </p:nvSpPr>
        <p:spPr>
          <a:xfrm>
            <a:off x="1227279" y="1435059"/>
            <a:ext cx="207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  <a:latin typeface="Amasis MT Pro Medium" panose="020B0604020202020204" pitchFamily="18" charset="0"/>
              </a:rPr>
              <a:t>AGGIORNA</a:t>
            </a:r>
            <a:endParaRPr lang="en-GB" sz="2400" dirty="0">
              <a:solidFill>
                <a:schemeClr val="tx2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9D3C95-C53A-AD5C-7772-3B5125A43D9E}"/>
              </a:ext>
            </a:extLst>
          </p:cNvPr>
          <p:cNvSpPr txBox="1"/>
          <p:nvPr/>
        </p:nvSpPr>
        <p:spPr>
          <a:xfrm>
            <a:off x="1227279" y="4867857"/>
            <a:ext cx="207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  <a:latin typeface="Amasis MT Pro Medium" panose="020B0604020202020204" pitchFamily="18" charset="0"/>
              </a:rPr>
              <a:t>VISUALIZZA</a:t>
            </a:r>
            <a:endParaRPr lang="en-GB" sz="2400" dirty="0">
              <a:solidFill>
                <a:schemeClr val="tx2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9" name="Google Shape;57;p14">
            <a:extLst>
              <a:ext uri="{FF2B5EF4-FFF2-40B4-BE49-F238E27FC236}">
                <a16:creationId xmlns:a16="http://schemas.microsoft.com/office/drawing/2014/main" id="{9BCF60CF-A660-31AC-82E5-7AD5F0BADB45}"/>
              </a:ext>
            </a:extLst>
          </p:cNvPr>
          <p:cNvSpPr txBox="1"/>
          <p:nvPr/>
        </p:nvSpPr>
        <p:spPr>
          <a:xfrm>
            <a:off x="872084" y="828333"/>
            <a:ext cx="43764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solidFill>
                  <a:srgbClr val="079B8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STRUTTURA</a:t>
            </a:r>
            <a:endParaRPr lang="de-DE" sz="4000" b="1"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8" grpId="0" animBg="1"/>
      <p:bldP spid="19" grpId="0"/>
      <p:bldP spid="20" grpId="0" animBg="1"/>
      <p:bldP spid="3" grpId="0" animBg="1"/>
      <p:bldP spid="6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8EF9A9D766E842B00495CF55F9AF7D" ma:contentTypeVersion="9" ma:contentTypeDescription="Create a new document." ma:contentTypeScope="" ma:versionID="291d1d2bbbbc745a8475cc9602d5a8f9">
  <xsd:schema xmlns:xsd="http://www.w3.org/2001/XMLSchema" xmlns:xs="http://www.w3.org/2001/XMLSchema" xmlns:p="http://schemas.microsoft.com/office/2006/metadata/properties" xmlns:ns3="b5d12790-10db-41d0-9608-2fb0bfcbea05" xmlns:ns4="4cfa7ea7-2f6e-4887-92ba-c4a5e4c56dd9" targetNamespace="http://schemas.microsoft.com/office/2006/metadata/properties" ma:root="true" ma:fieldsID="fe60899b0c6b5bdb48bff3d870422bee" ns3:_="" ns4:_="">
    <xsd:import namespace="b5d12790-10db-41d0-9608-2fb0bfcbea05"/>
    <xsd:import namespace="4cfa7ea7-2f6e-4887-92ba-c4a5e4c56dd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12790-10db-41d0-9608-2fb0bfcbea0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a7ea7-2f6e-4887-92ba-c4a5e4c5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F49F87-7696-4B64-A7D3-9099591B04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d12790-10db-41d0-9608-2fb0bfcbea05"/>
    <ds:schemaRef ds:uri="4cfa7ea7-2f6e-4887-92ba-c4a5e4c56d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C6502D-9E32-4BB7-86E3-16F6409D2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4172E2-B00A-4E6A-838D-2810BBE1BC57}">
  <ds:schemaRefs>
    <ds:schemaRef ds:uri="http://purl.org/dc/terms/"/>
    <ds:schemaRef ds:uri="http://schemas.openxmlformats.org/package/2006/metadata/core-properties"/>
    <ds:schemaRef ds:uri="b5d12790-10db-41d0-9608-2fb0bfcbea0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4cfa7ea7-2f6e-4887-92ba-c4a5e4c56dd9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628</Words>
  <Application>Microsoft Office PowerPoint</Application>
  <PresentationFormat>Widescreen</PresentationFormat>
  <Paragraphs>96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2" baseType="lpstr">
      <vt:lpstr>Quattrocento Sans</vt:lpstr>
      <vt:lpstr>Calibri</vt:lpstr>
      <vt:lpstr>Montserrat</vt:lpstr>
      <vt:lpstr>Amasis MT Pro Medium</vt:lpstr>
      <vt:lpstr>Aharoni</vt:lpstr>
      <vt:lpstr>Arial Rounded MT Bold</vt:lpstr>
      <vt:lpstr>Arial</vt:lpstr>
      <vt:lpstr>Wingdings</vt:lpstr>
      <vt:lpstr>Times New Roman</vt:lpstr>
      <vt:lpstr>Level up!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jack</dc:creator>
  <cp:lastModifiedBy>Francesco Montanari - francesco.montanar24@studio.unibo.it</cp:lastModifiedBy>
  <cp:revision>6</cp:revision>
  <dcterms:created xsi:type="dcterms:W3CDTF">2018-05-09T07:34:30Z</dcterms:created>
  <dcterms:modified xsi:type="dcterms:W3CDTF">2023-03-11T18:52:37Z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  <property fmtid="{D5CDD505-2E9C-101B-9397-08002B2CF9AE}" pid="3" name="ArticulateGUID">
    <vt:lpwstr>BF279434-19CC-4F2C-940F-B1DCEF3AD2ED</vt:lpwstr>
  </property>
  <property fmtid="{D5CDD505-2E9C-101B-9397-08002B2CF9AE}" pid="4" name="ArticulatePath">
    <vt:lpwstr>Create carousel effect with Morph - Template</vt:lpwstr>
  </property>
  <property fmtid="{D5CDD505-2E9C-101B-9397-08002B2CF9AE}" pid="5" name="ContentTypeId">
    <vt:lpwstr>0x010100FC8EF9A9D766E842B00495CF55F9AF7D</vt:lpwstr>
  </property>
</Properties>
</file>